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</p:sldMasterIdLst>
  <p:notesMasterIdLst>
    <p:notesMasterId r:id="rId27"/>
  </p:notesMasterIdLst>
  <p:handoutMasterIdLst>
    <p:handoutMasterId r:id="rId28"/>
  </p:handoutMasterIdLst>
  <p:sldIdLst>
    <p:sldId id="693" r:id="rId7"/>
    <p:sldId id="669" r:id="rId8"/>
    <p:sldId id="694" r:id="rId9"/>
    <p:sldId id="677" r:id="rId10"/>
    <p:sldId id="673" r:id="rId11"/>
    <p:sldId id="696" r:id="rId12"/>
    <p:sldId id="697" r:id="rId13"/>
    <p:sldId id="675" r:id="rId14"/>
    <p:sldId id="698" r:id="rId15"/>
    <p:sldId id="679" r:id="rId16"/>
    <p:sldId id="681" r:id="rId17"/>
    <p:sldId id="699" r:id="rId18"/>
    <p:sldId id="704" r:id="rId19"/>
    <p:sldId id="705" r:id="rId20"/>
    <p:sldId id="682" r:id="rId21"/>
    <p:sldId id="700" r:id="rId22"/>
    <p:sldId id="686" r:id="rId23"/>
    <p:sldId id="688" r:id="rId24"/>
    <p:sldId id="687" r:id="rId25"/>
    <p:sldId id="706" r:id="rId26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A1E"/>
    <a:srgbClr val="CC0000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60766" autoAdjust="0"/>
  </p:normalViewPr>
  <p:slideViewPr>
    <p:cSldViewPr>
      <p:cViewPr varScale="1">
        <p:scale>
          <a:sx n="80" d="100"/>
          <a:sy n="80" d="100"/>
        </p:scale>
        <p:origin x="29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231" cy="4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40" y="1"/>
            <a:ext cx="2945231" cy="4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58732DC-5430-48D4-9BB1-8609F1A2944B}" type="datetimeFigureOut">
              <a:rPr lang="da-DK"/>
              <a:pPr>
                <a:defRPr/>
              </a:pPr>
              <a:t>06-11-2017</a:t>
            </a:fld>
            <a:endParaRPr lang="da-DK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384"/>
            <a:ext cx="2945231" cy="4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40" y="9428384"/>
            <a:ext cx="2945231" cy="4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E49570-6C5E-4B08-9769-B559FC514CC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728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231" cy="49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>
            <a:lvl1pPr defTabSz="88264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40" y="1"/>
            <a:ext cx="2945231" cy="49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>
            <a:lvl1pPr algn="r" defTabSz="88264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03" y="4714995"/>
            <a:ext cx="5440070" cy="4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985"/>
            <a:ext cx="2945231" cy="49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defTabSz="88264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40" y="9429985"/>
            <a:ext cx="2945231" cy="49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algn="r" defTabSz="882642">
              <a:defRPr sz="1200">
                <a:latin typeface="Arial" charset="0"/>
              </a:defRPr>
            </a:lvl1pPr>
          </a:lstStyle>
          <a:p>
            <a:pPr>
              <a:defRPr/>
            </a:pPr>
            <a:fld id="{F2FF2BD3-22B7-465B-B8AC-F55009E4CC1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2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4581-61EA-4510-A194-98CBCDB2B7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17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96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7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21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83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91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21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61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015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950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77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4047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623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54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02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38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16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34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F2BD3-22B7-465B-B8AC-F55009E4CC1E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4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EC0F-38F4-4C43-848A-A7F63CCAEAAD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FA36-2E95-40FB-BB91-642A50DA295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CB57-C9D0-4EE2-A5B9-3E22A74392BC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49F6-6CDB-4971-A255-42728EED100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285875"/>
            <a:ext cx="1952625" cy="48101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2938" y="1285875"/>
            <a:ext cx="5710237" cy="48101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5A6C-56C5-45E6-85C0-E473F83D935F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84D2-7B29-45F2-BD21-06DCA8A167E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B347-09E4-44B8-9E4B-B8BAB610CE08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4DA6-84FA-462F-ABAA-642BCBE0519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285875"/>
            <a:ext cx="1952625" cy="48101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2938" y="1285875"/>
            <a:ext cx="5710237" cy="48101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6F76-9986-46E4-A94E-6A5AE2449340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748B-10BE-4027-ABC3-65575356381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6838-F528-46BE-836C-6655155B1A97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44FD-2C47-4EE1-8642-FD13318F5F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A369-1D64-4AAB-852D-64DFB800621F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1948-27A6-4C9B-A6A4-B58650252B9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4748-D0B6-4228-8951-44D09D8A300E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804D-226F-4864-9DE6-1E0264D2C4F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9E4A-2709-467E-BF7A-CDB933287318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D320-D2A2-4648-9D64-FF31581308F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E096-9A51-495E-9C8E-9D26742F5D3B}" type="datetime1">
              <a:rPr lang="da-DK" smtClean="0"/>
              <a:t>06-11-2017</a:t>
            </a:fld>
            <a:endParaRPr lang="en-GB"/>
          </a:p>
        </p:txBody>
      </p:sp>
      <p:sp>
        <p:nvSpPr>
          <p:cNvPr id="4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5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5ACF-1EDE-4D72-BA88-0900F93197C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A1EE-5642-4380-9DEA-EE5AD16546EE}" type="datetime1">
              <a:rPr lang="da-DK" smtClean="0"/>
              <a:t>06-11-2017</a:t>
            </a:fld>
            <a:endParaRPr lang="en-GB"/>
          </a:p>
        </p:txBody>
      </p:sp>
      <p:sp>
        <p:nvSpPr>
          <p:cNvPr id="3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4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62F4-70D1-41B0-A43D-84C65F01DEC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0F24A-C972-4075-B347-E53461B503D2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66E5-9B4C-4F13-B321-950AEAE3231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7526-5274-4720-A38B-87FD34FB9EE6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CD324-466C-4EAF-AFCF-D0DDD75BB82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F6D6-9C6D-42AF-B945-2A1FC5B827EF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BF5E-E97A-4049-8E4B-E26CFFF9503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C567-949C-4F21-BB26-7CD9099361BB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F1FF-2227-48D5-9F9F-86E59020B2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285875"/>
            <a:ext cx="1952625" cy="48101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2938" y="1285875"/>
            <a:ext cx="5710237" cy="48101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47A4-6451-490D-9C08-6363951AEE66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392E-31DB-41A1-97DC-3B876B0BCCE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7E6D-AB74-4F6A-8679-2C49A9510D85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45F8-54AF-4BD4-B564-443943382D8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02150-4AB4-4689-9924-B997BAF6CD30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AC98-4F42-4687-B288-B075FB07567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4E9E-1ADF-413A-95FB-EA8965A0327D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AECF-04D9-407F-A158-75D6138C76D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B098-82E8-452B-9DC6-F829C6275236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5B19-BFF0-48B1-9D27-7602293CA6D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A00F-0F39-4E88-8CDE-95AEADC88E4E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33B7-BB2F-440F-99CC-85CF145F610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2853-CF20-429F-9669-E05710D34086}" type="datetime1">
              <a:rPr lang="da-DK" smtClean="0"/>
              <a:t>06-11-2017</a:t>
            </a:fld>
            <a:endParaRPr lang="en-GB"/>
          </a:p>
        </p:txBody>
      </p:sp>
      <p:sp>
        <p:nvSpPr>
          <p:cNvPr id="4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5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3F27-ED73-4933-B086-BF6D245625B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5CDD-BC90-4DC4-9064-F483CA755629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81F5-096F-4B9E-B2D5-B3D51A4958C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D687-564B-479F-B60B-B578DD1007A7}" type="datetime1">
              <a:rPr lang="da-DK" smtClean="0"/>
              <a:t>06-11-2017</a:t>
            </a:fld>
            <a:endParaRPr lang="en-GB"/>
          </a:p>
        </p:txBody>
      </p:sp>
      <p:sp>
        <p:nvSpPr>
          <p:cNvPr id="3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4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E954-2971-4F43-95E2-FF5E06F0EF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1CD4-D508-453B-B8F0-B226F34E642D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DFD78-F650-468D-AF81-0A65073F68B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B8C8-BE2B-408B-AD31-5098A5ADE1C6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0533-3506-4BF3-AE10-6BE3FAA6788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8EC3-9466-46FA-8CBF-649BE7BEF6D4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9322-A2E8-4064-854D-F550A733B0A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285875"/>
            <a:ext cx="1952625" cy="48101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2938" y="1285875"/>
            <a:ext cx="5710237" cy="48101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2607-6E12-4804-849E-7E0D7FF8CC58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46DCB-0E14-4F42-BF9A-9E18CE35304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A8E9-B877-4817-B243-55052A028607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6E5F-DFD3-46FB-ACCB-42922B7EB51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8F5B-5E88-4758-A77B-2B366576A75D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CF82-EA3B-4090-A24F-067976AB421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ACB6-A55B-4344-ADAE-52D10FF8BA79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C681-526B-47DD-8960-008AF429A31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BDB1-E97B-4077-838A-F672779F1679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78517-31E7-478B-928F-3EFFC66A7A1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A079-905D-4AD6-86D7-45C6AC266CB1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DB54-8203-4421-9925-20CA422D91C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E7F6-6E2F-4D56-B16D-5EAE97C75CD8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EC6F-3539-438B-8763-242D674BF1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AD76-9433-47D3-BD86-A16ACFE02F69}" type="datetime1">
              <a:rPr lang="da-DK" smtClean="0"/>
              <a:t>06-11-2017</a:t>
            </a:fld>
            <a:endParaRPr lang="en-GB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5251-E1E9-4885-A761-6BB8CCB0FA4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F9C4-44EE-40D7-B261-F260E2B85CB2}" type="datetime1">
              <a:rPr lang="da-DK" smtClean="0"/>
              <a:t>06-11-2017</a:t>
            </a:fld>
            <a:endParaRPr lang="en-GB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3DCD-69F6-4DB6-A7FF-54C94BD54AC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2BBE-45D2-4186-8D16-8155EEA698C7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89F6-AC56-416D-8171-1A8AE932458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428C-BF53-47E8-8594-97554A460DBE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7AD4-414C-49CD-8D05-BABE02C3CA0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6427-D2BA-444F-B4C1-047478C57970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5C5C8-8A4A-4054-8A86-64822BBEC1C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285875"/>
            <a:ext cx="1952625" cy="48101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2938" y="1285875"/>
            <a:ext cx="5710237" cy="48101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7189-037C-4122-B4AE-9989EA4CB348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AE52-D7B0-421C-9AF3-9A74270D21F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9FFC-423B-4087-A82D-19FA417DDA9C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AE94-CF56-4F41-9453-F673BA5612A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548B-7378-46E2-A28A-0D5E4406821C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A246-F9B2-456F-9734-76A5B1B68D6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C9A3-38FE-4C83-829F-18EEA5A3818E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D6CAC-837D-4AC8-A2CD-F583BA1979C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381000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CE94-D9AB-45CA-B98E-8763E33D7A9E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065C1-26CD-4EE6-94DE-5455307FAFF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1148-2E5E-4147-8559-C46DEB48FD7D}" type="datetime1">
              <a:rPr lang="da-DK" smtClean="0"/>
              <a:t>06-11-2017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83B5-B1C3-4D7A-B7D1-7376732FADD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34C8-7556-4369-B07A-329E4653B359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BD77-56AC-4FE4-8A48-CA527C79CF6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F3EE-C857-4188-A301-4A6B924800E9}" type="datetime1">
              <a:rPr lang="da-DK" smtClean="0"/>
              <a:t>06-11-2017</a:t>
            </a:fld>
            <a:endParaRPr lang="en-GB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8162-6BBF-4D11-9E57-DAB5008D85C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7CC7-D778-42C4-A9A8-3B4B25D55BC6}" type="datetime1">
              <a:rPr lang="da-DK" smtClean="0"/>
              <a:t>06-11-2017</a:t>
            </a:fld>
            <a:endParaRPr lang="en-GB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82B7-7A7F-4B61-A920-4695957F831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C98F-1E93-4E17-9A2C-7347F797DE80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861B-0CF3-4A04-9BCC-20036032B7B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3A4B-00BA-4AEE-A2A8-26878791AB79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00C8-E1BF-4DE4-8B00-3A379D788CE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C0B9-6B17-4E05-BF05-4E2C4F1A3708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ECD0-B241-4E22-BC1A-9FF5A43FDAF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285875"/>
            <a:ext cx="1952625" cy="48101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2938" y="1285875"/>
            <a:ext cx="5710237" cy="48101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C7EE5-3439-401A-9857-0C727BB7D92C}" type="datetime1">
              <a:rPr lang="da-DK" smtClean="0"/>
              <a:t>06-11-2017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BB84-4B67-498F-8AE9-7FCFE8C3C4C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42938" y="1285875"/>
            <a:ext cx="7815262" cy="48101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1EF2-9740-48D7-A452-31E4C86B7C94}" type="datetime1">
              <a:rPr lang="da-DK" smtClean="0"/>
              <a:t>06-11-2017</a:t>
            </a:fld>
            <a:endParaRPr lang="en-GB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96AA-C579-48B6-8D66-25D86C48CC3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EDB3-E4C7-4C23-88FE-2F9C6148B750}" type="datetime1">
              <a:rPr lang="da-DK" smtClean="0"/>
              <a:t>06-11-2017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E0BE-B463-4BFF-91F8-A76166CB852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C3F9-9F0E-4724-8D5A-7D34A4BE1049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D7F5-B5B6-4830-A668-45FB96F114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E26-6045-4EE2-9AF4-F910188D5AF1}" type="datetime1">
              <a:rPr lang="da-DK" smtClean="0"/>
              <a:t>06-11-2017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1CCDD-D955-4C09-8D18-5372BA989FF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14625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00813"/>
            <a:ext cx="1905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fld id="{E68DBDE5-2E31-4ADF-AAA5-AAC8ABBDF5CE}" type="datetime1">
              <a:rPr lang="da-DK" smtClean="0"/>
              <a:t>06-11-2017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08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0813"/>
            <a:ext cx="1905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2621F5F-CE74-4F28-A2DC-9CCA9F9E3CC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6" descr="Image-2-in-Cefu08a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14625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3"/>
          </p:nvPr>
        </p:nvSpPr>
        <p:spPr bwMode="auto">
          <a:xfrm>
            <a:off x="3286125" y="6429375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14625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2"/>
          </p:nvPr>
        </p:nvSpPr>
        <p:spPr bwMode="auto">
          <a:xfrm>
            <a:off x="685800" y="6500813"/>
            <a:ext cx="19050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fld id="{73CA37C8-209A-40A8-8966-6F52A09B358A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00813"/>
            <a:ext cx="2895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00813"/>
            <a:ext cx="19050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DFFA8BD-1A01-4D28-80B3-261C53E4F0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14625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2"/>
          </p:nvPr>
        </p:nvSpPr>
        <p:spPr bwMode="auto">
          <a:xfrm>
            <a:off x="685800" y="6500813"/>
            <a:ext cx="19050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fld id="{A7AD4FE6-F45A-492D-85EB-D2EFB7DDB44C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00813"/>
            <a:ext cx="2895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00813"/>
            <a:ext cx="19050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6AB69B5-1FEC-44B1-A77B-1406992F8FF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14625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 bwMode="auto">
          <a:xfrm>
            <a:off x="685800" y="6500813"/>
            <a:ext cx="19050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fld id="{32CB8131-B3BF-43D0-9B3B-F889BC2EC2A3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00813"/>
            <a:ext cx="2895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00813"/>
            <a:ext cx="19050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6A12323-02D0-4F76-BF76-3EDD9DE4AA2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14625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 bwMode="auto">
          <a:xfrm>
            <a:off x="685800" y="64722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fld id="{8ABC263E-0368-4876-B93A-336EB870A815}" type="datetime1">
              <a:rPr lang="da-DK" smtClean="0"/>
              <a:t>06-11-2017</a:t>
            </a:fld>
            <a:endParaRPr lang="en-GB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722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GB" smtClean="0"/>
              <a:t>Noemi Katznelson, nka@learning.aau.dk</a:t>
            </a:r>
            <a:endParaRPr lang="en-GB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00813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477DE0F-71A6-4B60-BF06-8F51DBD4341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6350"/>
          <a:ext cx="9144000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Image" r:id="rId4" imgW="16279365" imgH="12190476" progId="Photoshop.Image.9">
                  <p:embed/>
                </p:oleObj>
              </mc:Choice>
              <mc:Fallback>
                <p:oleObj name="Image" r:id="rId4" imgW="16279365" imgH="12190476" progId="Photoshop.Image.9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"/>
                        <a:ext cx="9144000" cy="684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685800" y="2057400"/>
            <a:ext cx="76962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a-DK" sz="3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Trivsel</a:t>
            </a:r>
            <a:r>
              <a:rPr lang="en-US" altLang="da-DK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da-DK" sz="3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og</a:t>
            </a:r>
            <a:r>
              <a:rPr lang="en-US" altLang="da-DK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da-DK" sz="3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tendenser</a:t>
            </a:r>
            <a:r>
              <a:rPr lang="en-US" altLang="da-DK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da-DK" sz="3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i</a:t>
            </a:r>
            <a:r>
              <a:rPr lang="en-US" altLang="da-DK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da-DK" sz="3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ungdomslivet</a:t>
            </a:r>
            <a:endParaRPr lang="en-US" altLang="da-DK" sz="36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altLang="da-DK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altLang="da-DK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altLang="da-DK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Nordeafonden</a:t>
            </a:r>
            <a:r>
              <a:rPr lang="en-US" altLang="da-DK" dirty="0" smtClean="0">
                <a:solidFill>
                  <a:schemeClr val="bg1"/>
                </a:solidFill>
                <a:latin typeface="Georgia" panose="02040502050405020303" pitchFamily="18" charset="0"/>
              </a:rPr>
              <a:t> 7. November 2017</a:t>
            </a:r>
            <a:endParaRPr lang="en-US" altLang="da-DK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altLang="da-DK" sz="2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altLang="da-DK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altLang="da-DK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Niels Ulrik Sørensen </a:t>
            </a:r>
            <a:br>
              <a:rPr lang="en-US" altLang="da-DK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da-DK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ns@learning.aau.dk</a:t>
            </a:r>
            <a:endParaRPr lang="en-GB" altLang="da-DK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Tendens 3: </a:t>
            </a:r>
            <a:br>
              <a:rPr lang="da-DK" dirty="0" smtClean="0"/>
            </a:br>
            <a:r>
              <a:rPr lang="da-DK" dirty="0" smtClean="0"/>
              <a:t>Individualisering og perfektion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Livet er et projekt, og du er din egen projektmanager</a:t>
            </a:r>
          </a:p>
          <a:p>
            <a:endParaRPr lang="da-DK" dirty="0" smtClean="0"/>
          </a:p>
          <a:p>
            <a:r>
              <a:rPr lang="da-DK" dirty="0" smtClean="0"/>
              <a:t>Ulige forudsætninger sløres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Det perfekte er blevet det normale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Skamfuldhed og pinlighed over ikke at være perfekt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4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38" y="1285875"/>
            <a:ext cx="7673478" cy="630957"/>
          </a:xfrm>
        </p:spPr>
        <p:txBody>
          <a:bodyPr/>
          <a:lstStyle/>
          <a:p>
            <a:r>
              <a:rPr lang="da-DK" dirty="0"/>
              <a:t>Tendens 4: Altid på, altid social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2938" y="1916833"/>
            <a:ext cx="7385446" cy="4179168"/>
          </a:xfrm>
        </p:spPr>
        <p:txBody>
          <a:bodyPr/>
          <a:lstStyle/>
          <a:p>
            <a:endParaRPr lang="da-DK" sz="2400" i="1" dirty="0" smtClean="0"/>
          </a:p>
          <a:p>
            <a:pPr marL="0" indent="0">
              <a:buNone/>
            </a:pPr>
            <a:r>
              <a:rPr lang="da-DK" sz="3200" i="1" dirty="0" smtClean="0"/>
              <a:t>Silje </a:t>
            </a:r>
            <a:r>
              <a:rPr lang="da-DK" sz="3200" i="1" dirty="0"/>
              <a:t>(23): </a:t>
            </a:r>
            <a:r>
              <a:rPr lang="da-DK" sz="3200" i="1" dirty="0" smtClean="0"/>
              <a:t>Det </a:t>
            </a:r>
            <a:r>
              <a:rPr lang="da-DK" sz="3200" i="1" dirty="0"/>
              <a:t>er </a:t>
            </a:r>
            <a:r>
              <a:rPr lang="da-DK" sz="3200" i="1" dirty="0" smtClean="0"/>
              <a:t>meget </a:t>
            </a:r>
            <a:r>
              <a:rPr lang="da-DK" sz="3200" i="1" dirty="0"/>
              <a:t>oppe i medierne. </a:t>
            </a:r>
            <a:r>
              <a:rPr lang="da-DK" sz="3200" i="1" dirty="0" smtClean="0"/>
              <a:t>At der </a:t>
            </a:r>
            <a:r>
              <a:rPr lang="da-DK" sz="3200" i="1" dirty="0"/>
              <a:t>er så mange </a:t>
            </a:r>
            <a:r>
              <a:rPr lang="da-DK" sz="3200" i="1" dirty="0" smtClean="0"/>
              <a:t>ensomme unge</a:t>
            </a:r>
            <a:r>
              <a:rPr lang="da-DK" sz="3200" i="1" dirty="0"/>
              <a:t>, </a:t>
            </a:r>
            <a:r>
              <a:rPr lang="da-DK" sz="3200" i="1" dirty="0" smtClean="0"/>
              <a:t>hvor </a:t>
            </a:r>
            <a:r>
              <a:rPr lang="da-DK" sz="3200" i="1" dirty="0"/>
              <a:t>jeg har været </a:t>
            </a:r>
            <a:r>
              <a:rPr lang="da-DK" sz="3200" i="1" dirty="0" smtClean="0"/>
              <a:t>sådan: ”Ok, </a:t>
            </a:r>
            <a:r>
              <a:rPr lang="da-DK" sz="3200" i="1" dirty="0"/>
              <a:t>er jeg det?” </a:t>
            </a:r>
            <a:r>
              <a:rPr lang="da-DK" sz="3200" i="1" dirty="0" smtClean="0"/>
              <a:t>Altså </a:t>
            </a:r>
            <a:r>
              <a:rPr lang="da-DK" sz="3200" i="1" dirty="0"/>
              <a:t>man har haft den oppe at vende, </a:t>
            </a:r>
            <a:r>
              <a:rPr lang="da-DK" sz="3200" i="1" dirty="0" smtClean="0"/>
              <a:t>for </a:t>
            </a:r>
            <a:r>
              <a:rPr lang="da-DK" sz="3200" i="1" dirty="0"/>
              <a:t>hvis man ikke er ensom, ”så har du 100 </a:t>
            </a:r>
            <a:r>
              <a:rPr lang="da-DK" sz="3200" i="1" dirty="0" smtClean="0"/>
              <a:t>venner”, eller det med</a:t>
            </a:r>
            <a:r>
              <a:rPr lang="da-DK" sz="3200" i="1" dirty="0"/>
              <a:t>, at ”du har fem tætte </a:t>
            </a:r>
            <a:r>
              <a:rPr lang="da-DK" sz="3200" i="1" dirty="0" smtClean="0"/>
              <a:t>venner, </a:t>
            </a:r>
            <a:r>
              <a:rPr lang="da-DK" sz="3200" i="1" dirty="0"/>
              <a:t>du ses med.” Og det har jeg </a:t>
            </a:r>
            <a:r>
              <a:rPr lang="da-DK" sz="3200" i="1" dirty="0" smtClean="0"/>
              <a:t>ikke… Jeg har ikke brug for det.</a:t>
            </a:r>
            <a:endParaRPr lang="da-DK" sz="3200" i="1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268744" y="2132856"/>
            <a:ext cx="3810000" cy="3381375"/>
          </a:xfrm>
        </p:spPr>
        <p:txBody>
          <a:bodyPr/>
          <a:lstStyle/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Niels Ulrik Sørensen</a:t>
            </a:r>
          </a:p>
          <a:p>
            <a:pPr>
              <a:defRPr/>
            </a:pPr>
            <a:r>
              <a:rPr lang="en-GB" dirty="0"/>
              <a:t>ns@learning.aau.dk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1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 4: Altid på, altid social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Norm om mange venner</a:t>
            </a:r>
          </a:p>
          <a:p>
            <a:r>
              <a:rPr lang="da-DK" dirty="0"/>
              <a:t>De sociale medier som et socialt vindue</a:t>
            </a:r>
          </a:p>
          <a:p>
            <a:r>
              <a:rPr lang="da-DK" dirty="0" err="1"/>
              <a:t>FoMO</a:t>
            </a:r>
            <a:r>
              <a:rPr lang="da-DK" dirty="0"/>
              <a:t> – </a:t>
            </a:r>
            <a:r>
              <a:rPr lang="da-DK" dirty="0" err="1"/>
              <a:t>Fear</a:t>
            </a:r>
            <a:r>
              <a:rPr lang="da-DK" dirty="0"/>
              <a:t> of Missing Out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Antennerne ude hele </a:t>
            </a:r>
            <a:r>
              <a:rPr lang="da-DK" dirty="0" smtClean="0"/>
              <a:t>tiden</a:t>
            </a:r>
          </a:p>
          <a:p>
            <a:r>
              <a:rPr lang="da-DK" dirty="0" smtClean="0"/>
              <a:t>En  grundtilstand i ungdomslivet</a:t>
            </a:r>
            <a:endParaRPr lang="da-DK" dirty="0"/>
          </a:p>
          <a:p>
            <a:r>
              <a:rPr lang="da-DK" dirty="0" smtClean="0"/>
              <a:t>Men: understøtter også </a:t>
            </a:r>
            <a:r>
              <a:rPr lang="da-DK" dirty="0" err="1" smtClean="0"/>
              <a:t>udenforskab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0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7772400" cy="1143000"/>
          </a:xfrm>
        </p:spPr>
        <p:txBody>
          <a:bodyPr/>
          <a:lstStyle/>
          <a:p>
            <a:r>
              <a:rPr lang="da-DK" dirty="0" smtClean="0"/>
              <a:t>Tendens 5: Præstations- og konkurrencekultur i skolerne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348881"/>
            <a:ext cx="7696200" cy="3747120"/>
          </a:xfrm>
        </p:spPr>
        <p:txBody>
          <a:bodyPr/>
          <a:lstStyle/>
          <a:p>
            <a:pPr marL="0" indent="0">
              <a:buNone/>
            </a:pPr>
            <a:r>
              <a:rPr lang="da-DK" sz="3600" i="1" dirty="0" smtClean="0"/>
              <a:t>Sofia, </a:t>
            </a:r>
            <a:r>
              <a:rPr lang="da-DK" sz="3600" i="1" dirty="0" err="1" smtClean="0"/>
              <a:t>stx</a:t>
            </a:r>
            <a:r>
              <a:rPr lang="da-DK" sz="3600" i="1" dirty="0" smtClean="0"/>
              <a:t>, 1.g.: Jeg </a:t>
            </a:r>
            <a:r>
              <a:rPr lang="da-DK" sz="3600" i="1" dirty="0"/>
              <a:t>fik </a:t>
            </a:r>
            <a:r>
              <a:rPr lang="da-DK" sz="3600" i="1" dirty="0" smtClean="0"/>
              <a:t>stress, </a:t>
            </a:r>
            <a:r>
              <a:rPr lang="da-DK" sz="3600" i="1" dirty="0"/>
              <a:t>som jeg får medicin </a:t>
            </a:r>
            <a:r>
              <a:rPr lang="da-DK" sz="3600" i="1" dirty="0" smtClean="0"/>
              <a:t>imod. Det </a:t>
            </a:r>
            <a:r>
              <a:rPr lang="da-DK" sz="3600" i="1" dirty="0"/>
              <a:t>har </a:t>
            </a:r>
            <a:r>
              <a:rPr lang="da-DK" sz="3600" i="1" dirty="0" smtClean="0"/>
              <a:t>hjulpet, </a:t>
            </a:r>
            <a:r>
              <a:rPr lang="da-DK" sz="3600" i="1" dirty="0"/>
              <a:t>jeg sover bedre om natten, så nu kan jeg bedre nå mine ting. </a:t>
            </a:r>
            <a:r>
              <a:rPr lang="da-DK" sz="3600" i="1" dirty="0" smtClean="0"/>
              <a:t>Når </a:t>
            </a:r>
            <a:r>
              <a:rPr lang="da-DK" sz="3600" i="1" dirty="0"/>
              <a:t>jeg skulle sove, </a:t>
            </a:r>
            <a:r>
              <a:rPr lang="da-DK" sz="3600" i="1" dirty="0" smtClean="0"/>
              <a:t>tænkte </a:t>
            </a:r>
            <a:r>
              <a:rPr lang="da-DK" sz="3600" i="1" dirty="0"/>
              <a:t>jeg </a:t>
            </a:r>
            <a:r>
              <a:rPr lang="da-DK" sz="3600" i="1" dirty="0" smtClean="0"/>
              <a:t>på </a:t>
            </a:r>
            <a:r>
              <a:rPr lang="da-DK" sz="3600" i="1" dirty="0"/>
              <a:t>lektier. Den kørte </a:t>
            </a:r>
            <a:r>
              <a:rPr lang="da-DK" sz="3600" i="1" dirty="0" smtClean="0"/>
              <a:t>i </a:t>
            </a:r>
            <a:r>
              <a:rPr lang="da-DK" sz="3600" i="1" dirty="0"/>
              <a:t>hovedet hele tiden. Jeg faldt </a:t>
            </a:r>
            <a:r>
              <a:rPr lang="da-DK" sz="3600" i="1" dirty="0" smtClean="0"/>
              <a:t>først </a:t>
            </a:r>
            <a:r>
              <a:rPr lang="da-DK" sz="3600" i="1" dirty="0"/>
              <a:t>i søvn ved 3-4 </a:t>
            </a:r>
            <a:r>
              <a:rPr lang="da-DK" sz="3600" i="1" dirty="0" smtClean="0"/>
              <a:t>tiden. </a:t>
            </a:r>
            <a:r>
              <a:rPr lang="da-DK" sz="3600" i="1" dirty="0"/>
              <a:t>Og sådan kunne min uge </a:t>
            </a:r>
            <a:r>
              <a:rPr lang="da-DK" sz="3600" i="1" dirty="0" smtClean="0"/>
              <a:t>køre </a:t>
            </a:r>
            <a:r>
              <a:rPr lang="da-DK" sz="3600" i="1" dirty="0"/>
              <a:t>rundt i ring. </a:t>
            </a:r>
            <a:endParaRPr lang="da-DK" sz="3600" dirty="0"/>
          </a:p>
          <a:p>
            <a:endParaRPr lang="da-DK" sz="36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764688" y="2361457"/>
            <a:ext cx="3814192" cy="374712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5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 </a:t>
            </a:r>
            <a:r>
              <a:rPr lang="da-DK" dirty="0" smtClean="0"/>
              <a:t>5: </a:t>
            </a:r>
            <a:r>
              <a:rPr lang="da-DK" dirty="0"/>
              <a:t>Præstations- og </a:t>
            </a:r>
            <a:r>
              <a:rPr lang="da-DK" dirty="0" smtClean="0"/>
              <a:t>konkurrencekultur i skolerne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7729538" cy="338137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‘Students who avoid learning opportunities and are disruptive in class (often try) to protect themselves in a school system dominated by reports, tests, exams and selection – and high levels of </a:t>
            </a:r>
            <a:r>
              <a:rPr lang="en-US" sz="3600" dirty="0" smtClean="0"/>
              <a:t>anxiety’. </a:t>
            </a:r>
            <a:r>
              <a:rPr lang="en-US" sz="3600" dirty="0"/>
              <a:t>(Jackson 2017)</a:t>
            </a:r>
            <a:endParaRPr lang="da-DK" sz="3600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3284968" y="2714625"/>
            <a:ext cx="2304256" cy="338137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Tendens 6: Fremtidsplaner i en foranderlig verden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7414592" cy="3381375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“The </a:t>
            </a:r>
            <a:r>
              <a:rPr lang="en-US" sz="3200" dirty="0"/>
              <a:t>growing domination of short term over long term is not the consequence of people no longer caring about the future as such, but that often only the short-term horizon of action makes sense”. </a:t>
            </a:r>
            <a:r>
              <a:rPr lang="en-US" sz="3200" dirty="0" smtClean="0"/>
              <a:t>(Woodman </a:t>
            </a:r>
            <a:r>
              <a:rPr lang="en-US" sz="3200" dirty="0" err="1" smtClean="0"/>
              <a:t>m.fl</a:t>
            </a:r>
            <a:r>
              <a:rPr lang="en-US" sz="3200" dirty="0" smtClean="0"/>
              <a:t>. 2015)</a:t>
            </a:r>
            <a:endParaRPr lang="da-DK" sz="3200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Niels Ulrik Sørensen</a:t>
            </a:r>
          </a:p>
          <a:p>
            <a:pPr>
              <a:defRPr/>
            </a:pPr>
            <a:r>
              <a:rPr lang="en-GB" dirty="0"/>
              <a:t>ns@learning.aau.dk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 </a:t>
            </a:r>
            <a:r>
              <a:rPr lang="da-DK" dirty="0" smtClean="0"/>
              <a:t>6: </a:t>
            </a:r>
            <a:r>
              <a:rPr lang="da-DK" dirty="0"/>
              <a:t>Fremtidsplaner i en foranderlig verden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7198568" cy="3381375"/>
          </a:xfrm>
        </p:spPr>
        <p:txBody>
          <a:bodyPr/>
          <a:lstStyle/>
          <a:p>
            <a:pPr marL="0" indent="0">
              <a:buNone/>
            </a:pPr>
            <a:r>
              <a:rPr lang="da-DK" sz="3200" i="1" dirty="0"/>
              <a:t>Stefan (22): Det er alle de uddannelser. Nu kan du se, nu er jeg 22 og skal tage en ny. Og det er stadigvæk skide svært, altså – hvad for en vej, du vil gå resten af livet. Det er jo nok der, man skal bestemme det… Altså, jeg har stadig store problemer med det.</a:t>
            </a:r>
          </a:p>
          <a:p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908704" y="3463458"/>
            <a:ext cx="1868016" cy="2667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Tre spændingsfelter – tre spørgsmål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A: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Øget frihed fra gamle autoritetsstrukturer </a:t>
            </a:r>
            <a:r>
              <a:rPr lang="da-DK" dirty="0" smtClean="0">
                <a:sym typeface="Wingdings" panose="05000000000000000000" pitchFamily="2" charset="2"/>
              </a:rPr>
              <a:t></a:t>
            </a:r>
            <a:r>
              <a:rPr lang="da-DK" dirty="0" smtClean="0"/>
              <a:t>   Udvikling af perfektionsidealer samt konkurrence- og præstationskultur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Spørgsmål:</a:t>
            </a:r>
          </a:p>
          <a:p>
            <a:pPr marL="0" indent="0">
              <a:buNone/>
            </a:pPr>
            <a:r>
              <a:rPr lang="da-DK" dirty="0" smtClean="0"/>
              <a:t>Hvordan bidrager vi til at skabe frirum og pauser fra perfektionsidealer samt konkurrence- og præstationskultur? 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3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Tre spændingsfelter – tre spørgsmål 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 smtClean="0"/>
              <a:t>B: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Flydende og uforudsigelig verden med ukendt fremtidshorisont </a:t>
            </a:r>
            <a:r>
              <a:rPr lang="da-DK" dirty="0">
                <a:sym typeface="Wingdings" panose="05000000000000000000" pitchFamily="2" charset="2"/>
              </a:rPr>
              <a:t> Øget orientering mod </a:t>
            </a:r>
            <a:r>
              <a:rPr lang="da-DK" dirty="0" err="1">
                <a:sym typeface="Wingdings" panose="05000000000000000000" pitchFamily="2" charset="2"/>
              </a:rPr>
              <a:t>egenstyring</a:t>
            </a:r>
            <a:r>
              <a:rPr lang="da-DK" dirty="0">
                <a:sym typeface="Wingdings" panose="05000000000000000000" pitchFamily="2" charset="2"/>
              </a:rPr>
              <a:t> og </a:t>
            </a:r>
            <a:r>
              <a:rPr lang="da-DK" dirty="0" smtClean="0">
                <a:sym typeface="Wingdings" panose="05000000000000000000" pitchFamily="2" charset="2"/>
              </a:rPr>
              <a:t>selvkontrol hos den enkelte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Spørgsmål:</a:t>
            </a:r>
          </a:p>
          <a:p>
            <a:pPr marL="0" indent="0">
              <a:buNone/>
            </a:pPr>
            <a:r>
              <a:rPr lang="da-DK" dirty="0" smtClean="0"/>
              <a:t>Hvordan understøtter vi de unges oplevelse af fælles rammer og handlekraft?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2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Tre spændingsfelter – tre spørgsmål 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 smtClean="0"/>
              <a:t>C: 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Øget fokus på og idealisering af ungdommen </a:t>
            </a:r>
            <a:r>
              <a:rPr lang="da-DK" dirty="0" smtClean="0">
                <a:sym typeface="Wingdings" panose="05000000000000000000" pitchFamily="2" charset="2"/>
              </a:rPr>
              <a:t> </a:t>
            </a:r>
            <a:br>
              <a:rPr lang="da-DK" dirty="0" smtClean="0">
                <a:sym typeface="Wingdings" panose="05000000000000000000" pitchFamily="2" charset="2"/>
              </a:rPr>
            </a:br>
            <a:r>
              <a:rPr lang="da-DK" dirty="0" smtClean="0">
                <a:sym typeface="Wingdings" panose="05000000000000000000" pitchFamily="2" charset="2"/>
              </a:rPr>
              <a:t>Øget oplevelse af at være forkerte og gå glip af det egentlige ungdomsliv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Spørgsmål:</a:t>
            </a:r>
            <a:br>
              <a:rPr lang="da-DK" dirty="0" smtClean="0"/>
            </a:br>
            <a:r>
              <a:rPr lang="da-DK" dirty="0" smtClean="0"/>
              <a:t>Hvordan kan vi arbejde for at udvide normalitetsbegreb og øge de unges </a:t>
            </a:r>
            <a:r>
              <a:rPr lang="da-DK" dirty="0" smtClean="0"/>
              <a:t>rummelighed over for </a:t>
            </a:r>
            <a:r>
              <a:rPr lang="da-DK" dirty="0" smtClean="0"/>
              <a:t>dem, de er, og det liv, de lever?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Mistrivselsmønstre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Mere stress</a:t>
            </a:r>
          </a:p>
          <a:p>
            <a:r>
              <a:rPr lang="da-DK" dirty="0" smtClean="0"/>
              <a:t>Mere ensomhed</a:t>
            </a:r>
          </a:p>
          <a:p>
            <a:r>
              <a:rPr lang="da-DK" dirty="0" smtClean="0"/>
              <a:t>Mere nedtrykthed</a:t>
            </a:r>
            <a:endParaRPr lang="da-DK" dirty="0" smtClean="0"/>
          </a:p>
          <a:p>
            <a:r>
              <a:rPr lang="da-DK" dirty="0" smtClean="0"/>
              <a:t>Flere spiseforstyrrelser</a:t>
            </a:r>
          </a:p>
          <a:p>
            <a:r>
              <a:rPr lang="da-DK" dirty="0" smtClean="0"/>
              <a:t>Flere diagnoser for angst, ADHD osv.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Mindre kriminalitet</a:t>
            </a:r>
          </a:p>
          <a:p>
            <a:r>
              <a:rPr lang="da-DK" dirty="0" smtClean="0"/>
              <a:t>Mindre vold</a:t>
            </a:r>
          </a:p>
          <a:p>
            <a:r>
              <a:rPr lang="da-DK" dirty="0" smtClean="0"/>
              <a:t>Mindre alkoholbrug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0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Arbejde ved bordene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Diskuter de to spørgsmål, I finder mest interessante 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Berør gerne undervejs, hvordan </a:t>
            </a:r>
            <a:r>
              <a:rPr lang="da-DK" dirty="0" smtClean="0"/>
              <a:t>jeres projekt, organisation, forening osv. er relevante i forhold til de to spørgsmål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nyt risikobegreb?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‘Gammel’ risikoadfærd:</a:t>
            </a:r>
          </a:p>
          <a:p>
            <a:pPr lvl="1"/>
            <a:r>
              <a:rPr lang="da-DK" sz="2800" dirty="0" smtClean="0"/>
              <a:t>Utilpasset adfærd:</a:t>
            </a:r>
          </a:p>
          <a:p>
            <a:pPr lvl="1"/>
            <a:r>
              <a:rPr lang="da-DK" sz="2800" dirty="0" smtClean="0"/>
              <a:t>Gør op med voksensamfundet og laver ballade </a:t>
            </a:r>
            <a:endParaRPr lang="da-DK" sz="2800" dirty="0"/>
          </a:p>
          <a:p>
            <a:pPr lvl="1"/>
            <a:endParaRPr lang="da-DK" sz="2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‘Ny’ risikoadfærd:</a:t>
            </a:r>
          </a:p>
          <a:p>
            <a:pPr>
              <a:buFontTx/>
              <a:buChar char="-"/>
            </a:pPr>
            <a:r>
              <a:rPr lang="da-DK" dirty="0" smtClean="0"/>
              <a:t>Overtilpasset adfærd:</a:t>
            </a:r>
          </a:p>
          <a:p>
            <a:pPr>
              <a:buFontTx/>
              <a:buChar char="-"/>
            </a:pPr>
            <a:r>
              <a:rPr lang="da-DK" dirty="0" smtClean="0"/>
              <a:t>Gør som de får besked på, men går ned på </a:t>
            </a:r>
            <a:r>
              <a:rPr lang="da-DK" dirty="0" smtClean="0"/>
              <a:t>det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  <a:br>
              <a:rPr lang="en-GB" dirty="0" smtClean="0"/>
            </a:b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5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38" y="1285874"/>
            <a:ext cx="7772400" cy="4591397"/>
          </a:xfrm>
        </p:spPr>
        <p:txBody>
          <a:bodyPr/>
          <a:lstStyle/>
          <a:p>
            <a:r>
              <a:rPr lang="da-DK" dirty="0" smtClean="0"/>
              <a:t>Hvad er det lige, der sker med den nye ungdomsgeneration?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4797152"/>
            <a:ext cx="3810000" cy="129884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05338" y="4797152"/>
            <a:ext cx="3810000" cy="1298847"/>
          </a:xfr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57538" y="6095999"/>
            <a:ext cx="2895600" cy="42934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seks tendenser: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2714625"/>
            <a:ext cx="7990656" cy="33813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da-DK" dirty="0" smtClean="0"/>
              <a:t>Ungdomsfasen udvider sig</a:t>
            </a:r>
          </a:p>
          <a:p>
            <a:pPr marL="514350" indent="-514350">
              <a:buAutoNum type="arabicParenR"/>
            </a:pPr>
            <a:r>
              <a:rPr lang="da-DK" dirty="0" smtClean="0"/>
              <a:t>Ændret </a:t>
            </a:r>
            <a:r>
              <a:rPr lang="da-DK" dirty="0" err="1" smtClean="0"/>
              <a:t>relationsgrammatik</a:t>
            </a:r>
            <a:r>
              <a:rPr lang="da-DK" dirty="0" smtClean="0"/>
              <a:t> mellem generationerne</a:t>
            </a:r>
            <a:endParaRPr lang="da-DK" dirty="0" smtClean="0"/>
          </a:p>
          <a:p>
            <a:pPr marL="514350" indent="-514350">
              <a:buAutoNum type="arabicParenR"/>
            </a:pPr>
            <a:r>
              <a:rPr lang="da-DK" dirty="0" smtClean="0"/>
              <a:t>Individualisering og perfektion</a:t>
            </a:r>
          </a:p>
          <a:p>
            <a:pPr marL="514350" indent="-514350">
              <a:buAutoNum type="arabicParenR"/>
            </a:pPr>
            <a:r>
              <a:rPr lang="da-DK" dirty="0" smtClean="0"/>
              <a:t>Altid på, altid social</a:t>
            </a:r>
          </a:p>
          <a:p>
            <a:pPr marL="514350" indent="-514350">
              <a:buAutoNum type="arabicParenR"/>
            </a:pPr>
            <a:r>
              <a:rPr lang="da-DK" dirty="0" smtClean="0"/>
              <a:t>Præstations- og konkurrencekultur på skolerne</a:t>
            </a:r>
          </a:p>
          <a:p>
            <a:pPr marL="514350" indent="-514350">
              <a:buAutoNum type="arabicParenR"/>
            </a:pPr>
            <a:r>
              <a:rPr lang="da-DK" dirty="0" smtClean="0"/>
              <a:t>Fremtidsplaner i en foranderlig verden</a:t>
            </a:r>
          </a:p>
          <a:p>
            <a:pPr marL="514350" indent="-514350">
              <a:buAutoNum type="arabicParenR"/>
            </a:pPr>
            <a:endParaRPr lang="da-DK" dirty="0" smtClean="0"/>
          </a:p>
          <a:p>
            <a:pPr marL="514350" indent="-514350">
              <a:buAutoNum type="arabicParenR"/>
            </a:pPr>
            <a:endParaRPr lang="da-DK" dirty="0" smtClean="0"/>
          </a:p>
          <a:p>
            <a:pPr marL="514350" indent="-514350">
              <a:buAutoNum type="arabicParenR"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 flipH="1">
            <a:off x="17749464" y="2713814"/>
            <a:ext cx="504056" cy="338137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da-DK" dirty="0" smtClean="0"/>
              <a:t>Altid på, altid social </a:t>
            </a:r>
          </a:p>
          <a:p>
            <a:pPr marL="514350" indent="-514350">
              <a:buAutoNum type="arabicParenR"/>
            </a:pPr>
            <a:r>
              <a:rPr lang="da-DK" dirty="0" smtClean="0"/>
              <a:t>Pres for at gå den lige vej, men hvordan?</a:t>
            </a:r>
          </a:p>
          <a:p>
            <a:pPr marL="514350" indent="-514350">
              <a:buAutoNum type="arabicParenR"/>
            </a:pPr>
            <a:r>
              <a:rPr lang="da-DK" dirty="0" smtClean="0"/>
              <a:t>Præstations- og konkurrencekultur</a:t>
            </a:r>
          </a:p>
          <a:p>
            <a:pPr marL="514350" indent="-514350">
              <a:buAutoNum type="arabicParenR"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Tendens 1: </a:t>
            </a:r>
            <a:br>
              <a:rPr lang="da-DK" dirty="0" smtClean="0"/>
            </a:br>
            <a:r>
              <a:rPr lang="da-DK" dirty="0" smtClean="0"/>
              <a:t>Ungdomsfasen udvider sig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8641" y="2568989"/>
            <a:ext cx="7651595" cy="3518619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latin typeface="Garamond" panose="02020404030301010803" pitchFamily="18" charset="0"/>
              </a:rPr>
              <a:t>”</a:t>
            </a:r>
            <a:r>
              <a:rPr lang="da-DK" sz="3600" dirty="0" err="1">
                <a:latin typeface="Garamond" panose="02020404030301010803" pitchFamily="18" charset="0"/>
              </a:rPr>
              <a:t>We</a:t>
            </a:r>
            <a:r>
              <a:rPr lang="da-DK" sz="3600" dirty="0">
                <a:latin typeface="Garamond" panose="02020404030301010803" pitchFamily="18" charset="0"/>
              </a:rPr>
              <a:t> have made of </a:t>
            </a:r>
            <a:r>
              <a:rPr lang="da-DK" sz="3600" dirty="0" err="1">
                <a:latin typeface="Garamond" panose="02020404030301010803" pitchFamily="18" charset="0"/>
              </a:rPr>
              <a:t>youth</a:t>
            </a:r>
            <a:r>
              <a:rPr lang="da-DK" sz="3600" dirty="0">
                <a:latin typeface="Garamond" panose="02020404030301010803" pitchFamily="18" charset="0"/>
              </a:rPr>
              <a:t> a </a:t>
            </a:r>
            <a:r>
              <a:rPr lang="da-DK" sz="3600" dirty="0" err="1">
                <a:latin typeface="Garamond" panose="02020404030301010803" pitchFamily="18" charset="0"/>
              </a:rPr>
              <a:t>period</a:t>
            </a:r>
            <a:r>
              <a:rPr lang="da-DK" sz="3600" dirty="0">
                <a:latin typeface="Garamond" panose="02020404030301010803" pitchFamily="18" charset="0"/>
              </a:rPr>
              <a:t> of waiting. Too old for </a:t>
            </a:r>
            <a:r>
              <a:rPr lang="da-DK" sz="3600" dirty="0" err="1">
                <a:latin typeface="Garamond" panose="02020404030301010803" pitchFamily="18" charset="0"/>
              </a:rPr>
              <a:t>childhood’s</a:t>
            </a:r>
            <a:r>
              <a:rPr lang="da-DK" sz="3600" dirty="0">
                <a:latin typeface="Garamond" panose="02020404030301010803" pitchFamily="18" charset="0"/>
              </a:rPr>
              <a:t> </a:t>
            </a:r>
            <a:r>
              <a:rPr lang="da-DK" sz="3600" dirty="0" err="1">
                <a:latin typeface="Garamond" panose="02020404030301010803" pitchFamily="18" charset="0"/>
              </a:rPr>
              <a:t>play</a:t>
            </a:r>
            <a:r>
              <a:rPr lang="da-DK" sz="3600" dirty="0">
                <a:latin typeface="Garamond" panose="02020404030301010803" pitchFamily="18" charset="0"/>
              </a:rPr>
              <a:t>; </a:t>
            </a:r>
            <a:r>
              <a:rPr lang="da-DK" sz="3600" dirty="0" err="1">
                <a:latin typeface="Garamond" panose="02020404030301010803" pitchFamily="18" charset="0"/>
              </a:rPr>
              <a:t>too</a:t>
            </a:r>
            <a:r>
              <a:rPr lang="da-DK" sz="3600" dirty="0">
                <a:latin typeface="Garamond" panose="02020404030301010803" pitchFamily="18" charset="0"/>
              </a:rPr>
              <a:t> </a:t>
            </a:r>
            <a:r>
              <a:rPr lang="da-DK" sz="3600" dirty="0" err="1">
                <a:latin typeface="Garamond" panose="02020404030301010803" pitchFamily="18" charset="0"/>
              </a:rPr>
              <a:t>young</a:t>
            </a:r>
            <a:r>
              <a:rPr lang="da-DK" sz="3600" dirty="0">
                <a:latin typeface="Garamond" panose="02020404030301010803" pitchFamily="18" charset="0"/>
              </a:rPr>
              <a:t> for </a:t>
            </a:r>
            <a:r>
              <a:rPr lang="da-DK" sz="3600" dirty="0" err="1">
                <a:latin typeface="Garamond" panose="02020404030301010803" pitchFamily="18" charset="0"/>
              </a:rPr>
              <a:t>adult</a:t>
            </a:r>
            <a:r>
              <a:rPr lang="da-DK" sz="3600" dirty="0">
                <a:latin typeface="Garamond" panose="02020404030301010803" pitchFamily="18" charset="0"/>
              </a:rPr>
              <a:t> </a:t>
            </a:r>
            <a:r>
              <a:rPr lang="da-DK" sz="3600" dirty="0" err="1">
                <a:latin typeface="Garamond" panose="02020404030301010803" pitchFamily="18" charset="0"/>
              </a:rPr>
              <a:t>activities</a:t>
            </a:r>
            <a:r>
              <a:rPr lang="da-DK" sz="3600" dirty="0">
                <a:latin typeface="Garamond" panose="02020404030301010803" pitchFamily="18" charset="0"/>
              </a:rPr>
              <a:t>; </a:t>
            </a:r>
            <a:r>
              <a:rPr lang="da-DK" sz="3600" dirty="0" err="1">
                <a:latin typeface="Garamond" panose="02020404030301010803" pitchFamily="18" charset="0"/>
              </a:rPr>
              <a:t>unwanted</a:t>
            </a:r>
            <a:r>
              <a:rPr lang="da-DK" sz="3600" dirty="0">
                <a:latin typeface="Garamond" panose="02020404030301010803" pitchFamily="18" charset="0"/>
              </a:rPr>
              <a:t> in </a:t>
            </a:r>
            <a:r>
              <a:rPr lang="da-DK" sz="3600" dirty="0" err="1">
                <a:latin typeface="Garamond" panose="02020404030301010803" pitchFamily="18" charset="0"/>
              </a:rPr>
              <a:t>any</a:t>
            </a:r>
            <a:r>
              <a:rPr lang="da-DK" sz="3600" dirty="0">
                <a:latin typeface="Garamond" panose="02020404030301010803" pitchFamily="18" charset="0"/>
              </a:rPr>
              <a:t> job, </a:t>
            </a:r>
            <a:r>
              <a:rPr lang="da-DK" sz="3600" dirty="0" err="1">
                <a:latin typeface="Garamond" panose="02020404030301010803" pitchFamily="18" charset="0"/>
              </a:rPr>
              <a:t>youth</a:t>
            </a:r>
            <a:r>
              <a:rPr lang="da-DK" sz="3600" dirty="0">
                <a:latin typeface="Garamond" panose="02020404030301010803" pitchFamily="18" charset="0"/>
              </a:rPr>
              <a:t> is </a:t>
            </a:r>
            <a:r>
              <a:rPr lang="da-DK" sz="3600" dirty="0" err="1">
                <a:latin typeface="Garamond" panose="02020404030301010803" pitchFamily="18" charset="0"/>
              </a:rPr>
              <a:t>condemned</a:t>
            </a:r>
            <a:r>
              <a:rPr lang="da-DK" sz="3600" dirty="0">
                <a:latin typeface="Garamond" panose="02020404030301010803" pitchFamily="18" charset="0"/>
              </a:rPr>
              <a:t> to </a:t>
            </a:r>
            <a:r>
              <a:rPr lang="da-DK" sz="3600" dirty="0" err="1">
                <a:latin typeface="Garamond" panose="02020404030301010803" pitchFamily="18" charset="0"/>
              </a:rPr>
              <a:t>kill</a:t>
            </a:r>
            <a:r>
              <a:rPr lang="da-DK" sz="3600" dirty="0">
                <a:latin typeface="Garamond" panose="02020404030301010803" pitchFamily="18" charset="0"/>
              </a:rPr>
              <a:t> time”. </a:t>
            </a:r>
            <a:endParaRPr lang="da-DK" sz="36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dirty="0" smtClean="0">
                <a:latin typeface="Garamond" panose="02020404030301010803" pitchFamily="18" charset="0"/>
              </a:rPr>
              <a:t>		(</a:t>
            </a:r>
            <a:r>
              <a:rPr lang="da-DK" dirty="0" err="1">
                <a:latin typeface="Garamond" panose="02020404030301010803" pitchFamily="18" charset="0"/>
              </a:rPr>
              <a:t>Daily</a:t>
            </a:r>
            <a:r>
              <a:rPr lang="da-DK" dirty="0">
                <a:latin typeface="Garamond" panose="02020404030301010803" pitchFamily="18" charset="0"/>
              </a:rPr>
              <a:t> Tribune 1938)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2708904" y="3298031"/>
            <a:ext cx="3810000" cy="3381375"/>
          </a:xfr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081338" y="6322219"/>
            <a:ext cx="2895600" cy="3571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9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 1: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Ungdomsfasen </a:t>
            </a:r>
            <a:r>
              <a:rPr lang="da-DK" dirty="0"/>
              <a:t>udvider sig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00399" y="6309320"/>
            <a:ext cx="2895600" cy="3571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  <p:graphicFrame>
        <p:nvGraphicFramePr>
          <p:cNvPr id="6" name="Pladsholder til indhol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1694660"/>
              </p:ext>
            </p:extLst>
          </p:nvPr>
        </p:nvGraphicFramePr>
        <p:xfrm>
          <a:off x="832643" y="2780928"/>
          <a:ext cx="7582695" cy="301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r:id="rId4" imgW="8023031" imgH="3481118" progId="Excel.Chart.8">
                  <p:embed/>
                </p:oleObj>
              </mc:Choice>
              <mc:Fallback>
                <p:oleObj r:id="rId4" imgW="8023031" imgH="3481118" progId="Excel.Chart.8">
                  <p:embed/>
                  <p:pic>
                    <p:nvPicPr>
                      <p:cNvPr id="6" name="Pladsholder til indhold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43" y="2780928"/>
                        <a:ext cx="7582695" cy="301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Tendens 2: </a:t>
            </a:r>
            <a:br>
              <a:rPr lang="da-DK" sz="4000" dirty="0" smtClean="0"/>
            </a:br>
            <a:r>
              <a:rPr lang="da-DK" sz="4000" dirty="0" smtClean="0"/>
              <a:t>Ændret </a:t>
            </a:r>
            <a:r>
              <a:rPr lang="da-DK" sz="4000" dirty="0" err="1" smtClean="0"/>
              <a:t>relationsgrammatik</a:t>
            </a:r>
            <a:r>
              <a:rPr lang="da-DK" sz="4000" dirty="0" smtClean="0"/>
              <a:t> </a:t>
            </a:r>
            <a:br>
              <a:rPr lang="da-DK" sz="4000" dirty="0" smtClean="0"/>
            </a:br>
            <a:r>
              <a:rPr lang="da-DK" sz="4000" dirty="0" smtClean="0"/>
              <a:t>mellem generationerne</a:t>
            </a:r>
            <a:endParaRPr lang="da-DK" sz="4000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4464496" cy="3381375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Tendens 2:</a:t>
            </a:r>
            <a:br>
              <a:rPr lang="da-DK" dirty="0" smtClean="0"/>
            </a:br>
            <a:r>
              <a:rPr lang="da-DK" dirty="0" smtClean="0"/>
              <a:t>Ændret </a:t>
            </a:r>
            <a:r>
              <a:rPr lang="da-DK" dirty="0" err="1" smtClean="0"/>
              <a:t>relationsgrammatik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6364" y="2636912"/>
            <a:ext cx="7729538" cy="3350343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4000" dirty="0" smtClean="0"/>
              <a:t>Forandring i tre ‘logikker’: </a:t>
            </a:r>
            <a:endParaRPr lang="da-DK" sz="4000" dirty="0"/>
          </a:p>
          <a:p>
            <a:pPr marL="0" indent="0">
              <a:buNone/>
            </a:pPr>
            <a:r>
              <a:rPr lang="da-DK" sz="3600" dirty="0" smtClean="0"/>
              <a:t>1</a:t>
            </a:r>
            <a:r>
              <a:rPr lang="da-DK" sz="3600" dirty="0"/>
              <a:t>) Mindre </a:t>
            </a:r>
            <a:r>
              <a:rPr lang="da-DK" sz="3600" b="1" dirty="0"/>
              <a:t>afstand</a:t>
            </a:r>
            <a:r>
              <a:rPr lang="da-DK" sz="3600" dirty="0"/>
              <a:t> </a:t>
            </a:r>
          </a:p>
          <a:p>
            <a:pPr marL="0" indent="0">
              <a:buNone/>
            </a:pPr>
            <a:r>
              <a:rPr lang="da-DK" sz="3600" dirty="0"/>
              <a:t>2) Mindre </a:t>
            </a:r>
            <a:r>
              <a:rPr lang="da-DK" sz="3600" b="1" dirty="0"/>
              <a:t>hierarki</a:t>
            </a:r>
          </a:p>
          <a:p>
            <a:pPr marL="0" indent="0">
              <a:buNone/>
            </a:pPr>
            <a:r>
              <a:rPr lang="da-DK" sz="3600" dirty="0"/>
              <a:t>3) Fra objekt til </a:t>
            </a:r>
            <a:r>
              <a:rPr lang="da-DK" sz="3600" b="1" dirty="0"/>
              <a:t>subjekt</a:t>
            </a:r>
          </a:p>
          <a:p>
            <a:endParaRPr lang="da-DK" sz="36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692680" y="1857375"/>
            <a:ext cx="3810000" cy="338137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Niels Ulrik Sørensen</a:t>
            </a:r>
          </a:p>
          <a:p>
            <a:pPr>
              <a:defRPr/>
            </a:pPr>
            <a:r>
              <a:rPr lang="en-GB" dirty="0" smtClean="0"/>
              <a:t>ns@learning.aau.dk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6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fu08a">
  <a:themeElements>
    <a:clrScheme name="Cefu08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fu08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fu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u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u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u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u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u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u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fu08a">
  <a:themeElements>
    <a:clrScheme name="1_Cefu08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fu08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fu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fu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fu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fu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fu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fu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fu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efu08a">
  <a:themeElements>
    <a:clrScheme name="3_Cefu08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efu08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efu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efu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efu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efu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efu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efu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efu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efu08a">
  <a:themeElements>
    <a:clrScheme name="4_Cefu08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Cefu08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efu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efu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efu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efu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efu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efu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efu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efu08a">
  <a:themeElements>
    <a:clrScheme name="5_Cefu08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Cefu08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efu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efu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fu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fu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fu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fu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efu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efu08a">
  <a:themeElements>
    <a:clrScheme name="6_Cefu08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Cefu08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efu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efu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efu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efu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efu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efu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efu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35057</TotalTime>
  <Words>833</Words>
  <Application>Microsoft Office PowerPoint</Application>
  <PresentationFormat>Skærmshow (4:3)</PresentationFormat>
  <Paragraphs>146</Paragraphs>
  <Slides>20</Slides>
  <Notes>20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6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34" baseType="lpstr">
      <vt:lpstr>Arial</vt:lpstr>
      <vt:lpstr>Garamond</vt:lpstr>
      <vt:lpstr>Georgia</vt:lpstr>
      <vt:lpstr>Times New Roman</vt:lpstr>
      <vt:lpstr>Verdana</vt:lpstr>
      <vt:lpstr>Wingdings</vt:lpstr>
      <vt:lpstr>Cefu08a</vt:lpstr>
      <vt:lpstr>1_Cefu08a</vt:lpstr>
      <vt:lpstr>3_Cefu08a</vt:lpstr>
      <vt:lpstr>4_Cefu08a</vt:lpstr>
      <vt:lpstr>5_Cefu08a</vt:lpstr>
      <vt:lpstr>6_Cefu08a</vt:lpstr>
      <vt:lpstr>Image</vt:lpstr>
      <vt:lpstr>Microsoft Excel-diagram</vt:lpstr>
      <vt:lpstr>PowerPoint-præsentation</vt:lpstr>
      <vt:lpstr>Mistrivselsmønstre</vt:lpstr>
      <vt:lpstr>Et nyt risikobegreb?</vt:lpstr>
      <vt:lpstr>Hvad er det lige, der sker med den nye ungdomsgeneration?</vt:lpstr>
      <vt:lpstr>De seks tendenser:</vt:lpstr>
      <vt:lpstr>Tendens 1:  Ungdomsfasen udvider sig</vt:lpstr>
      <vt:lpstr>Tendens 1:  Ungdomsfasen udvider sig</vt:lpstr>
      <vt:lpstr>Tendens 2:  Ændret relationsgrammatik  mellem generationerne</vt:lpstr>
      <vt:lpstr>Tendens 2: Ændret relationsgrammatik</vt:lpstr>
      <vt:lpstr>Tendens 3:  Individualisering og perfektion</vt:lpstr>
      <vt:lpstr>Tendens 4: Altid på, altid social</vt:lpstr>
      <vt:lpstr>Tendens 4: Altid på, altid social</vt:lpstr>
      <vt:lpstr>Tendens 5: Præstations- og konkurrencekultur i skolerne</vt:lpstr>
      <vt:lpstr>Tendens 5: Præstations- og konkurrencekultur i skolerne</vt:lpstr>
      <vt:lpstr>Tendens 6: Fremtidsplaner i en foranderlig verden</vt:lpstr>
      <vt:lpstr>Tendens 6: Fremtidsplaner i en foranderlig verden</vt:lpstr>
      <vt:lpstr>Tre spændingsfelter – tre spørgsmål  A:</vt:lpstr>
      <vt:lpstr>Tre spændingsfelter – tre spørgsmål  B: </vt:lpstr>
      <vt:lpstr>Tre spændingsfelter – tre spørgsmål  C: </vt:lpstr>
      <vt:lpstr>Arbejde ved bordene</vt:lpstr>
    </vt:vector>
  </TitlesOfParts>
  <Company>DPU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Numbers and Words on the Problems Young People with Hearing Loss Face in Their Everyday Life</dc:title>
  <dc:creator>Niels-Henrik M. Hansen</dc:creator>
  <cp:lastModifiedBy>Niels Ulrik Sørensen</cp:lastModifiedBy>
  <cp:revision>1110</cp:revision>
  <cp:lastPrinted>2017-11-06T14:51:52Z</cp:lastPrinted>
  <dcterms:created xsi:type="dcterms:W3CDTF">2008-05-30T07:59:46Z</dcterms:created>
  <dcterms:modified xsi:type="dcterms:W3CDTF">2017-11-06T15:45:23Z</dcterms:modified>
</cp:coreProperties>
</file>